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1"/>
  </p:sldMasterIdLst>
  <p:notesMasterIdLst>
    <p:notesMasterId r:id="rId17"/>
  </p:notesMasterIdLst>
  <p:handoutMasterIdLst>
    <p:handoutMasterId r:id="rId18"/>
  </p:handoutMasterIdLst>
  <p:sldIdLst>
    <p:sldId id="258" r:id="rId2"/>
    <p:sldId id="327" r:id="rId3"/>
    <p:sldId id="318" r:id="rId4"/>
    <p:sldId id="326" r:id="rId5"/>
    <p:sldId id="325" r:id="rId6"/>
    <p:sldId id="324" r:id="rId7"/>
    <p:sldId id="320" r:id="rId8"/>
    <p:sldId id="322" r:id="rId9"/>
    <p:sldId id="323" r:id="rId10"/>
    <p:sldId id="328" r:id="rId11"/>
    <p:sldId id="329" r:id="rId12"/>
    <p:sldId id="330" r:id="rId13"/>
    <p:sldId id="331" r:id="rId14"/>
    <p:sldId id="332" r:id="rId15"/>
    <p:sldId id="333" r:id="rId1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66"/>
    <a:srgbClr val="FF7C80"/>
    <a:srgbClr val="FF5050"/>
    <a:srgbClr val="FF6600"/>
    <a:srgbClr val="BEC637"/>
    <a:srgbClr val="C8D139"/>
    <a:srgbClr val="00A6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12"/>
    <p:restoredTop sz="80442"/>
  </p:normalViewPr>
  <p:slideViewPr>
    <p:cSldViewPr snapToGrid="0" snapToObjects="1">
      <p:cViewPr>
        <p:scale>
          <a:sx n="50" d="100"/>
          <a:sy n="50" d="100"/>
        </p:scale>
        <p:origin x="-1096" y="-1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51" d="100"/>
          <a:sy n="51" d="100"/>
        </p:scale>
        <p:origin x="-2668" y="-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692F50-8B7C-4161-A9E8-4E4A9ACFFBAD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FD2913-E714-4D4E-BF01-4F6F22DE3F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7099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B072493-86C1-284B-908A-FD230E340C3A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BD92324-2899-8447-ABEA-956048AE4D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898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Welcome</a:t>
            </a:r>
          </a:p>
          <a:p>
            <a:endParaRPr lang="en-US" dirty="0" smtClean="0"/>
          </a:p>
          <a:p>
            <a:r>
              <a:rPr lang="en-US" dirty="0" smtClean="0"/>
              <a:t>Introductions (if needed)</a:t>
            </a:r>
          </a:p>
          <a:p>
            <a:endParaRPr lang="en-US" dirty="0" smtClean="0"/>
          </a:p>
          <a:p>
            <a:r>
              <a:rPr lang="en-US" dirty="0" smtClean="0"/>
              <a:t>This is a condensed Facilitator</a:t>
            </a:r>
            <a:r>
              <a:rPr lang="en-US" baseline="0" dirty="0" smtClean="0"/>
              <a:t> Training.  Most full courses would be 1-2 days.  I have taken the pieces that are more important to what we are doing for Core Values and Mission Statement Visioning.  We are focused to try to get through this in 1 hour today.  So please ask question but we will need to keep discussions or side conversations to a minimum.</a:t>
            </a:r>
          </a:p>
          <a:p>
            <a:endParaRPr lang="en-US" baseline="0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92324-2899-8447-ABEA-956048AE4D6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183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PLEASE ASK QUESTIONS</a:t>
            </a:r>
            <a:r>
              <a:rPr lang="en-US" baseline="0" dirty="0" smtClean="0"/>
              <a:t> THROUGHOUT…..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92324-2899-8447-ABEA-956048AE4D6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88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92324-2899-8447-ABEA-956048AE4D6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883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92324-2899-8447-ABEA-956048AE4D6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883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92324-2899-8447-ABEA-956048AE4D6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883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92324-2899-8447-ABEA-956048AE4D6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883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92324-2899-8447-ABEA-956048AE4D6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883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92324-2899-8447-ABEA-956048AE4D6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883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92324-2899-8447-ABEA-956048AE4D6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883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Welcome</a:t>
            </a:r>
          </a:p>
          <a:p>
            <a:endParaRPr lang="en-US" dirty="0" smtClean="0"/>
          </a:p>
          <a:p>
            <a:r>
              <a:rPr lang="en-US" dirty="0" smtClean="0"/>
              <a:t>Introductions (if</a:t>
            </a:r>
            <a:r>
              <a:rPr lang="en-US" baseline="0" dirty="0" smtClean="0"/>
              <a:t> needed)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92324-2899-8447-ABEA-956048AE4D6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1834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Determine Core Values:</a:t>
            </a:r>
          </a:p>
          <a:p>
            <a:r>
              <a:rPr lang="en-US" baseline="0" dirty="0" smtClean="0"/>
              <a:t>Some helpful questions to inspire thought might be:</a:t>
            </a:r>
          </a:p>
          <a:p>
            <a:endParaRPr lang="en-US" baseline="0" dirty="0" smtClean="0"/>
          </a:p>
          <a:p>
            <a:pPr marL="228600" indent="-228600">
              <a:buAutoNum type="arabicParenR"/>
            </a:pPr>
            <a:r>
              <a:rPr lang="en-US" baseline="0" dirty="0" smtClean="0"/>
              <a:t>If you were to talk about our church to a friend, what 2 or 3 things would you mention?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What is your most meaningful memory?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What positive stories have become “large than life” at our church?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Which unsung “heroes” in our past or present best embody our story?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What is the most difficult decision church struggles with that ended with the best outcome for the church?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Why are you here now?</a:t>
            </a:r>
          </a:p>
          <a:p>
            <a:pPr marL="228600" indent="-228600">
              <a:buAutoNum type="arabicParenR"/>
            </a:pPr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92324-2899-8447-ABEA-956048AE4D6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883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 Step and THANK YOU!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92324-2899-8447-ABEA-956048AE4D6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883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Welcome</a:t>
            </a:r>
          </a:p>
          <a:p>
            <a:endParaRPr lang="en-US" dirty="0" smtClean="0"/>
          </a:p>
          <a:p>
            <a:r>
              <a:rPr lang="en-US" dirty="0" smtClean="0"/>
              <a:t>Introductions (if</a:t>
            </a:r>
            <a:r>
              <a:rPr lang="en-US" baseline="0" dirty="0" smtClean="0"/>
              <a:t> needed)</a:t>
            </a:r>
          </a:p>
          <a:p>
            <a:endParaRPr lang="en-US" baseline="0" dirty="0" smtClean="0"/>
          </a:p>
          <a:p>
            <a:r>
              <a:rPr lang="en-US" baseline="0" dirty="0" smtClean="0"/>
              <a:t>Logistics (bathroom, breaks, etc. if needed)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92324-2899-8447-ABEA-956048AE4D6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1834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Mission Statement</a:t>
            </a:r>
            <a:endParaRPr lang="en-US" b="1" baseline="0" dirty="0" smtClean="0"/>
          </a:p>
          <a:p>
            <a:r>
              <a:rPr lang="en-US" dirty="0" smtClean="0"/>
              <a:t>If your church already has a mission statement, you are invited to explore a new one. </a:t>
            </a:r>
          </a:p>
          <a:p>
            <a:r>
              <a:rPr lang="en-US" dirty="0" smtClean="0"/>
              <a:t>You can modify your existing one,</a:t>
            </a:r>
          </a:p>
          <a:p>
            <a:r>
              <a:rPr lang="en-US" dirty="0" smtClean="0"/>
              <a:t>Or you can simply confirm your existing mission statement fits the criteria or needs of your church</a:t>
            </a: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92324-2899-8447-ABEA-956048AE4D6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883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 Step and THANK YOU!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92324-2899-8447-ABEA-956048AE4D6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88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252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7472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978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438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448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3461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199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422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646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20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878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9184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AE499-ECB5-424C-B93F-5AEF3EF65C86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59FD0991-F32B-D442-922A-5B16C0C9E999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641480" y="6321625"/>
            <a:ext cx="1316748" cy="438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773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37661E1-B247-3E45-9545-D9E1DD850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9447" y="622300"/>
            <a:ext cx="8597553" cy="4572000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LCR Visioning</a:t>
            </a:r>
            <a:br>
              <a:rPr lang="en-US" sz="6000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>Facilitator Training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7" y="127790"/>
            <a:ext cx="1625600" cy="1285480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83235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3FDEE80-FB14-3242-A8DE-0BA497D4C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265"/>
            <a:ext cx="109728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Agenda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9F7F2DB-E988-384E-B566-6158EBF8E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83266"/>
            <a:ext cx="11226800" cy="5164526"/>
          </a:xfrm>
        </p:spPr>
        <p:txBody>
          <a:bodyPr>
            <a:normAutofit/>
          </a:bodyPr>
          <a:lstStyle/>
          <a:p>
            <a:r>
              <a:rPr lang="en-US" sz="3400" dirty="0" smtClean="0"/>
              <a:t>Understand what a facilitator’s role is and is not</a:t>
            </a:r>
          </a:p>
          <a:p>
            <a:endParaRPr lang="en-US" sz="3400" dirty="0" smtClean="0"/>
          </a:p>
          <a:p>
            <a:r>
              <a:rPr lang="en-US" sz="3400" dirty="0" smtClean="0"/>
              <a:t>Understand the specific process for </a:t>
            </a:r>
          </a:p>
          <a:p>
            <a:pPr lvl="2"/>
            <a:r>
              <a:rPr lang="en-US" sz="3200" dirty="0" smtClean="0"/>
              <a:t>June 26</a:t>
            </a:r>
            <a:r>
              <a:rPr lang="en-US" sz="3200" baseline="30000" dirty="0" smtClean="0"/>
              <a:t>th</a:t>
            </a:r>
            <a:r>
              <a:rPr lang="en-US" sz="3200" dirty="0" smtClean="0"/>
              <a:t>:  Core Values</a:t>
            </a:r>
          </a:p>
          <a:p>
            <a:pPr lvl="2"/>
            <a:r>
              <a:rPr lang="en-US" sz="3200" dirty="0" smtClean="0"/>
              <a:t>July 24</a:t>
            </a:r>
            <a:r>
              <a:rPr lang="en-US" sz="3200" baseline="30000" dirty="0" smtClean="0"/>
              <a:t>th</a:t>
            </a:r>
            <a:r>
              <a:rPr lang="en-US" sz="3200" dirty="0" smtClean="0"/>
              <a:t>:   Mission Statement</a:t>
            </a:r>
          </a:p>
        </p:txBody>
      </p:sp>
    </p:spTree>
    <p:extLst>
      <p:ext uri="{BB962C8B-B14F-4D97-AF65-F5344CB8AC3E}">
        <p14:creationId xmlns:p14="http://schemas.microsoft.com/office/powerpoint/2010/main" val="884144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3FDEE80-FB14-3242-A8DE-0BA497D4C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265"/>
            <a:ext cx="109728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Facilitator’s role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9F7F2DB-E988-384E-B566-6158EBF8E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054101"/>
            <a:ext cx="11557000" cy="5689600"/>
          </a:xfrm>
        </p:spPr>
        <p:txBody>
          <a:bodyPr>
            <a:normAutofit fontScale="70000" lnSpcReduction="20000"/>
          </a:bodyPr>
          <a:lstStyle/>
          <a:p>
            <a:r>
              <a:rPr lang="en-US" sz="3400" dirty="0" smtClean="0"/>
              <a:t>Guide the group through an </a:t>
            </a:r>
            <a:r>
              <a:rPr lang="en-US" sz="3400" b="1" dirty="0" smtClean="0"/>
              <a:t>efficient process</a:t>
            </a:r>
            <a:r>
              <a:rPr lang="en-US" sz="3400" dirty="0" smtClean="0"/>
              <a:t> resulting is a </a:t>
            </a:r>
            <a:r>
              <a:rPr lang="en-US" sz="3400" b="1" dirty="0" smtClean="0"/>
              <a:t>meaningful outcome </a:t>
            </a:r>
            <a:r>
              <a:rPr lang="en-US" sz="3400" dirty="0" smtClean="0"/>
              <a:t>in the </a:t>
            </a:r>
            <a:r>
              <a:rPr lang="en-US" sz="3400" b="1" dirty="0" smtClean="0"/>
              <a:t>desired time</a:t>
            </a:r>
            <a:r>
              <a:rPr lang="en-US" sz="3400" dirty="0" smtClean="0"/>
              <a:t>.</a:t>
            </a:r>
          </a:p>
          <a:p>
            <a:endParaRPr lang="en-US" sz="100" dirty="0"/>
          </a:p>
          <a:p>
            <a:pPr lvl="1"/>
            <a:r>
              <a:rPr lang="en-US" sz="3400" dirty="0" smtClean="0"/>
              <a:t>Our desired outcomes:</a:t>
            </a:r>
          </a:p>
          <a:p>
            <a:pPr marL="1371600" lvl="2" indent="-514350">
              <a:buAutoNum type="arabicParenR"/>
            </a:pPr>
            <a:r>
              <a:rPr lang="en-US" sz="3400" dirty="0" smtClean="0"/>
              <a:t>Get ideas and thoughts from all the congregation</a:t>
            </a:r>
          </a:p>
          <a:p>
            <a:pPr marL="1371600" lvl="2" indent="-514350">
              <a:buAutoNum type="arabicParenR"/>
            </a:pPr>
            <a:r>
              <a:rPr lang="en-US" sz="3400" dirty="0" smtClean="0"/>
              <a:t>Get the “buy-in” and ownership of the outcomes, commitment</a:t>
            </a:r>
            <a:endParaRPr lang="en-US" sz="3400" dirty="0" smtClean="0"/>
          </a:p>
          <a:p>
            <a:endParaRPr lang="en-US" sz="3400" dirty="0" smtClean="0"/>
          </a:p>
          <a:p>
            <a:r>
              <a:rPr lang="en-US" sz="3400" dirty="0" smtClean="0"/>
              <a:t>Monitor the objectives of the meeting and ensure a smooth and organized delivery.</a:t>
            </a:r>
          </a:p>
          <a:p>
            <a:endParaRPr lang="en-US" sz="3400" dirty="0"/>
          </a:p>
          <a:p>
            <a:r>
              <a:rPr lang="en-US" sz="3400" b="1" dirty="0" smtClean="0"/>
              <a:t>Remain neutral</a:t>
            </a:r>
            <a:r>
              <a:rPr lang="en-US" sz="3400" dirty="0" smtClean="0"/>
              <a:t>: </a:t>
            </a:r>
          </a:p>
          <a:p>
            <a:pPr lvl="1"/>
            <a:r>
              <a:rPr lang="en-US" sz="3400" dirty="0"/>
              <a:t>Do not influence or lead group to a certain outcome</a:t>
            </a:r>
          </a:p>
          <a:p>
            <a:pPr lvl="1"/>
            <a:r>
              <a:rPr lang="en-US" sz="3400" dirty="0"/>
              <a:t>Put aside your own views</a:t>
            </a:r>
          </a:p>
          <a:p>
            <a:pPr lvl="1"/>
            <a:r>
              <a:rPr lang="en-US" sz="3400" dirty="0"/>
              <a:t>Remain positive and neutral in all your </a:t>
            </a:r>
            <a:r>
              <a:rPr lang="en-US" sz="3400" dirty="0" smtClean="0"/>
              <a:t>responses</a:t>
            </a:r>
          </a:p>
          <a:p>
            <a:pPr lvl="1"/>
            <a:r>
              <a:rPr lang="en-US" sz="3400" dirty="0"/>
              <a:t>Open discussion will lead to consensus, “buy in”, and ownership of the outcomes and commitment to the </a:t>
            </a:r>
            <a:r>
              <a:rPr lang="en-US" sz="3400" dirty="0" smtClean="0"/>
              <a:t>direction.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2722668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3FDEE80-FB14-3242-A8DE-0BA497D4C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265"/>
            <a:ext cx="109728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Facilitator’s </a:t>
            </a:r>
            <a:r>
              <a:rPr lang="en-US" b="1" dirty="0" smtClean="0"/>
              <a:t>role (continued)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9F7F2DB-E988-384E-B566-6158EBF8E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83266"/>
            <a:ext cx="11226800" cy="5164526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Encourage participation:</a:t>
            </a:r>
          </a:p>
          <a:p>
            <a:pPr lvl="1"/>
            <a:r>
              <a:rPr lang="en-US" dirty="0" smtClean="0"/>
              <a:t>No thought </a:t>
            </a:r>
            <a:r>
              <a:rPr lang="en-US" dirty="0"/>
              <a:t>is a bad one.  All are valued and </a:t>
            </a:r>
            <a:r>
              <a:rPr lang="en-US" dirty="0" smtClean="0"/>
              <a:t>are needed </a:t>
            </a:r>
            <a:r>
              <a:rPr lang="en-US" dirty="0"/>
              <a:t>to reach a good outcome.  </a:t>
            </a:r>
            <a:endParaRPr lang="en-US" dirty="0" smtClean="0"/>
          </a:p>
          <a:p>
            <a:pPr lvl="1"/>
            <a:r>
              <a:rPr lang="en-US" dirty="0"/>
              <a:t>Make sure everyone has participated.  May need to ask probing questions to those not participating</a:t>
            </a:r>
            <a:r>
              <a:rPr lang="en-US" dirty="0" smtClean="0"/>
              <a:t>.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Ensure clear understanding:</a:t>
            </a:r>
          </a:p>
          <a:p>
            <a:pPr lvl="1"/>
            <a:r>
              <a:rPr lang="en-US" dirty="0"/>
              <a:t>Actively listen to what each participant is saying.</a:t>
            </a:r>
            <a:endParaRPr lang="en-US" sz="3000" dirty="0" smtClean="0"/>
          </a:p>
          <a:p>
            <a:pPr lvl="1"/>
            <a:r>
              <a:rPr lang="en-US" sz="3000" dirty="0" smtClean="0"/>
              <a:t>Ask clarifying questions to ensure everyone understands what is being said.  Watch body language!</a:t>
            </a:r>
          </a:p>
          <a:p>
            <a:pPr lvl="1"/>
            <a:r>
              <a:rPr lang="en-US" sz="3000" dirty="0" smtClean="0"/>
              <a:t>Repeat some comments in a slightly different way to ensure understanding</a:t>
            </a:r>
          </a:p>
          <a:p>
            <a:pPr lvl="1"/>
            <a:r>
              <a:rPr lang="en-US" sz="3000" dirty="0" smtClean="0"/>
              <a:t>Document key comments and thoughts.</a:t>
            </a:r>
          </a:p>
          <a:p>
            <a:endParaRPr lang="en-US" sz="3400" dirty="0" smtClean="0"/>
          </a:p>
        </p:txBody>
      </p:sp>
    </p:spTree>
    <p:extLst>
      <p:ext uri="{BB962C8B-B14F-4D97-AF65-F5344CB8AC3E}">
        <p14:creationId xmlns:p14="http://schemas.microsoft.com/office/powerpoint/2010/main" val="292126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3FDEE80-FB14-3242-A8DE-0BA497D4C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265"/>
            <a:ext cx="109728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A Facilitator is NOT….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9F7F2DB-E988-384E-B566-6158EBF8E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3800" y="1183266"/>
            <a:ext cx="10160000" cy="5164526"/>
          </a:xfrm>
        </p:spPr>
        <p:txBody>
          <a:bodyPr>
            <a:normAutofit/>
          </a:bodyPr>
          <a:lstStyle/>
          <a:p>
            <a:r>
              <a:rPr lang="en-US" sz="3400" dirty="0"/>
              <a:t>a </a:t>
            </a:r>
            <a:r>
              <a:rPr lang="en-US" sz="3400" dirty="0" smtClean="0"/>
              <a:t>teacher</a:t>
            </a:r>
          </a:p>
          <a:p>
            <a:r>
              <a:rPr lang="en-US" sz="3400" dirty="0"/>
              <a:t>a</a:t>
            </a:r>
            <a:r>
              <a:rPr lang="en-US" sz="3400" dirty="0" smtClean="0"/>
              <a:t> presenter</a:t>
            </a:r>
          </a:p>
          <a:p>
            <a:r>
              <a:rPr lang="en-US" sz="3400" dirty="0" smtClean="0"/>
              <a:t>a lecturer</a:t>
            </a:r>
            <a:endParaRPr lang="en-US" sz="3400" dirty="0"/>
          </a:p>
          <a:p>
            <a:r>
              <a:rPr lang="en-US" sz="3400" dirty="0" smtClean="0"/>
              <a:t>Do </a:t>
            </a:r>
            <a:r>
              <a:rPr lang="en-US" sz="3400" dirty="0" smtClean="0"/>
              <a:t>not influence or lead group to a certain </a:t>
            </a:r>
            <a:r>
              <a:rPr lang="en-US" sz="3400" dirty="0" smtClean="0"/>
              <a:t>outcome</a:t>
            </a:r>
          </a:p>
          <a:p>
            <a:r>
              <a:rPr lang="en-US" sz="3400" dirty="0" smtClean="0"/>
              <a:t>Do not solve the objective for the team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345086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3FDEE80-FB14-3242-A8DE-0BA497D4C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265"/>
            <a:ext cx="109728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Common Challenges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9F7F2DB-E988-384E-B566-6158EBF8E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500" y="1183266"/>
            <a:ext cx="11074400" cy="5164526"/>
          </a:xfrm>
        </p:spPr>
        <p:txBody>
          <a:bodyPr>
            <a:normAutofit fontScale="92500"/>
          </a:bodyPr>
          <a:lstStyle/>
          <a:p>
            <a:r>
              <a:rPr lang="en-US" sz="3400" dirty="0" smtClean="0"/>
              <a:t>Stay on topic.  </a:t>
            </a:r>
          </a:p>
          <a:p>
            <a:pPr lvl="1"/>
            <a:r>
              <a:rPr lang="en-US" sz="3000" dirty="0" smtClean="0"/>
              <a:t>Politely guide the group to stay on topic.  “That is a great thought but for today we are focused on Core Values….”</a:t>
            </a:r>
          </a:p>
          <a:p>
            <a:pPr lvl="1"/>
            <a:r>
              <a:rPr lang="en-US" sz="3000" dirty="0" smtClean="0"/>
              <a:t>Discourage “side” conversations.  Keep the group focused and working together.</a:t>
            </a:r>
          </a:p>
          <a:p>
            <a:r>
              <a:rPr lang="en-US" sz="3400" dirty="0" smtClean="0"/>
              <a:t>Watch your time!</a:t>
            </a:r>
          </a:p>
          <a:p>
            <a:pPr lvl="1"/>
            <a:r>
              <a:rPr lang="en-US" sz="3000" dirty="0" smtClean="0"/>
              <a:t>Suggestion:  Use phone for 5 minute warning</a:t>
            </a:r>
          </a:p>
          <a:p>
            <a:pPr lvl="1"/>
            <a:r>
              <a:rPr lang="en-US" sz="3000" dirty="0" smtClean="0"/>
              <a:t>May need to interrupt a “long story” to stay on time</a:t>
            </a:r>
            <a:r>
              <a:rPr lang="en-US" sz="3000" dirty="0" smtClean="0"/>
              <a:t>.</a:t>
            </a:r>
          </a:p>
          <a:p>
            <a:r>
              <a:rPr lang="en-US" sz="3400" dirty="0" smtClean="0"/>
              <a:t>Resolve conflicts…..”help me understand”, find commonalities in different thoughts, try to get to a common, middle ground.</a:t>
            </a:r>
            <a:endParaRPr lang="en-US" sz="3400" dirty="0"/>
          </a:p>
          <a:p>
            <a:endParaRPr lang="en-US" sz="3000" dirty="0" smtClean="0"/>
          </a:p>
        </p:txBody>
      </p:sp>
    </p:spTree>
    <p:extLst>
      <p:ext uri="{BB962C8B-B14F-4D97-AF65-F5344CB8AC3E}">
        <p14:creationId xmlns:p14="http://schemas.microsoft.com/office/powerpoint/2010/main" val="23916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3FDEE80-FB14-3242-A8DE-0BA497D4C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265"/>
            <a:ext cx="109728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Facilitator Process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9F7F2DB-E988-384E-B566-6158EBF8E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3800" y="1183266"/>
            <a:ext cx="10160000" cy="5164526"/>
          </a:xfrm>
        </p:spPr>
        <p:txBody>
          <a:bodyPr>
            <a:normAutofit/>
          </a:bodyPr>
          <a:lstStyle/>
          <a:p>
            <a:r>
              <a:rPr lang="en-US" sz="3400" dirty="0" smtClean="0"/>
              <a:t>Define </a:t>
            </a:r>
            <a:r>
              <a:rPr lang="en-US" sz="3400" b="1" dirty="0" smtClean="0"/>
              <a:t>scope</a:t>
            </a:r>
            <a:r>
              <a:rPr lang="en-US" sz="3400" dirty="0" smtClean="0"/>
              <a:t>, what does success look like:  </a:t>
            </a:r>
          </a:p>
          <a:p>
            <a:pPr lvl="1"/>
            <a:r>
              <a:rPr lang="en-US" sz="3000" dirty="0" smtClean="0"/>
              <a:t>Session 1:  3-4 Core Values</a:t>
            </a:r>
          </a:p>
          <a:p>
            <a:pPr lvl="1"/>
            <a:r>
              <a:rPr lang="en-US" sz="3000" dirty="0" smtClean="0"/>
              <a:t>Session 2:  </a:t>
            </a:r>
            <a:r>
              <a:rPr lang="en-US" sz="3000" dirty="0" smtClean="0"/>
              <a:t>One well worded Mission Statement</a:t>
            </a:r>
          </a:p>
          <a:p>
            <a:pPr lvl="1"/>
            <a:endParaRPr lang="en-US" sz="3000" dirty="0" smtClean="0"/>
          </a:p>
          <a:p>
            <a:r>
              <a:rPr lang="en-US" sz="3400" dirty="0" smtClean="0"/>
              <a:t>Prepare for the meeting:  Taskforce </a:t>
            </a:r>
            <a:r>
              <a:rPr lang="en-US" sz="3400" dirty="0" smtClean="0"/>
              <a:t>(Connie) will </a:t>
            </a:r>
            <a:r>
              <a:rPr lang="en-US" sz="3400" dirty="0" smtClean="0"/>
              <a:t>arrange meeting rooms, have supplies </a:t>
            </a:r>
            <a:r>
              <a:rPr lang="en-US" sz="3400" dirty="0" smtClean="0"/>
              <a:t>available and handouts </a:t>
            </a:r>
            <a:r>
              <a:rPr lang="en-US" sz="3400" dirty="0" smtClean="0"/>
              <a:t>ready, etc</a:t>
            </a:r>
            <a:r>
              <a:rPr lang="en-US" sz="3400" dirty="0" smtClean="0"/>
              <a:t>.</a:t>
            </a:r>
          </a:p>
          <a:p>
            <a:endParaRPr lang="en-US" sz="3400" dirty="0" smtClean="0"/>
          </a:p>
          <a:p>
            <a:r>
              <a:rPr lang="en-US" sz="3400" b="1" dirty="0" smtClean="0"/>
              <a:t>Run the event and document the outcomes</a:t>
            </a:r>
          </a:p>
          <a:p>
            <a:pPr lvl="1"/>
            <a:endParaRPr lang="en-US" sz="3000" dirty="0" smtClean="0"/>
          </a:p>
          <a:p>
            <a:endParaRPr lang="en-US" sz="3400" dirty="0" smtClean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534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3FDEE80-FB14-3242-A8DE-0BA497D4C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265"/>
            <a:ext cx="109728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Facilitation </a:t>
            </a:r>
            <a:r>
              <a:rPr lang="en-US" b="1" dirty="0" smtClean="0"/>
              <a:t>Day Logistics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9F7F2DB-E988-384E-B566-6158EBF8E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0" y="1183266"/>
            <a:ext cx="10248900" cy="5164526"/>
          </a:xfrm>
        </p:spPr>
        <p:txBody>
          <a:bodyPr>
            <a:normAutofit fontScale="92500" lnSpcReduction="10000"/>
          </a:bodyPr>
          <a:lstStyle/>
          <a:p>
            <a:r>
              <a:rPr lang="en-US" sz="3400" dirty="0" smtClean="0"/>
              <a:t>Small</a:t>
            </a:r>
            <a:r>
              <a:rPr lang="en-US" sz="3400" dirty="0" smtClean="0"/>
              <a:t> groups (approx. 10 per group) assigned by the taskforce:</a:t>
            </a:r>
            <a:endParaRPr lang="en-US" sz="3400" dirty="0" smtClean="0"/>
          </a:p>
          <a:p>
            <a:r>
              <a:rPr lang="en-US" sz="3400" dirty="0" smtClean="0"/>
              <a:t>Location will </a:t>
            </a:r>
            <a:r>
              <a:rPr lang="en-US" sz="3400" dirty="0" smtClean="0"/>
              <a:t>be assigned by the </a:t>
            </a:r>
            <a:r>
              <a:rPr lang="en-US" sz="3400" dirty="0" smtClean="0"/>
              <a:t>taskforce.</a:t>
            </a:r>
            <a:endParaRPr lang="en-US" sz="3400" dirty="0" smtClean="0"/>
          </a:p>
          <a:p>
            <a:r>
              <a:rPr lang="en-US" sz="3400" dirty="0" smtClean="0"/>
              <a:t>Materials:  </a:t>
            </a:r>
            <a:endParaRPr lang="en-US" sz="3400" dirty="0" smtClean="0"/>
          </a:p>
          <a:p>
            <a:pPr lvl="1"/>
            <a:r>
              <a:rPr lang="en-US" sz="3000" dirty="0" smtClean="0"/>
              <a:t>Paper h</a:t>
            </a:r>
            <a:r>
              <a:rPr lang="en-US" sz="3000" dirty="0" smtClean="0"/>
              <a:t>andouts (no slides presentation except the on-line group)</a:t>
            </a:r>
          </a:p>
          <a:p>
            <a:pPr lvl="1"/>
            <a:r>
              <a:rPr lang="en-US" sz="3000" dirty="0" smtClean="0"/>
              <a:t>Flip </a:t>
            </a:r>
            <a:r>
              <a:rPr lang="en-US" sz="3000" dirty="0" smtClean="0"/>
              <a:t>chart for notes, Markers, etc</a:t>
            </a:r>
            <a:r>
              <a:rPr lang="en-US" sz="3000" dirty="0" smtClean="0"/>
              <a:t>.</a:t>
            </a:r>
          </a:p>
          <a:p>
            <a:r>
              <a:rPr lang="en-US" sz="3400" dirty="0" smtClean="0"/>
              <a:t>Be the first in the narthex to gather and direct your groups to the room.</a:t>
            </a:r>
            <a:endParaRPr lang="en-US" sz="3400" dirty="0"/>
          </a:p>
          <a:p>
            <a:r>
              <a:rPr lang="en-US" sz="4000" b="1" dirty="0" smtClean="0"/>
              <a:t>Please ARRIVE by 9:15 am </a:t>
            </a:r>
            <a:r>
              <a:rPr lang="en-US" sz="4000" b="1" dirty="0"/>
              <a:t>o</a:t>
            </a:r>
            <a:r>
              <a:rPr lang="en-US" sz="4000" b="1" dirty="0" smtClean="0"/>
              <a:t>n June 26</a:t>
            </a:r>
            <a:r>
              <a:rPr lang="en-US" sz="4000" b="1" baseline="30000" dirty="0" smtClean="0"/>
              <a:t>th</a:t>
            </a:r>
            <a:r>
              <a:rPr lang="en-US" sz="4000" b="1" dirty="0" smtClean="0"/>
              <a:t>!</a:t>
            </a:r>
            <a:endParaRPr lang="en-US" sz="4000" b="1" dirty="0"/>
          </a:p>
          <a:p>
            <a:endParaRPr lang="en-US" sz="3000" dirty="0" smtClean="0"/>
          </a:p>
          <a:p>
            <a:endParaRPr lang="en-US" sz="3400" dirty="0" smtClean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614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3FDEE80-FB14-3242-A8DE-0BA497D4C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265"/>
            <a:ext cx="109728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Actual Facilitation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9F7F2DB-E988-384E-B566-6158EBF8E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600" y="1054100"/>
            <a:ext cx="11366500" cy="5293691"/>
          </a:xfrm>
        </p:spPr>
        <p:txBody>
          <a:bodyPr>
            <a:normAutofit fontScale="85000" lnSpcReduction="20000"/>
          </a:bodyPr>
          <a:lstStyle/>
          <a:p>
            <a:r>
              <a:rPr lang="en-US" sz="3400" dirty="0" smtClean="0"/>
              <a:t>Introductions:  ensure everyone knows each other.  Please </a:t>
            </a:r>
            <a:r>
              <a:rPr lang="en-US" sz="3400" b="1" dirty="0" smtClean="0"/>
              <a:t>document attendees </a:t>
            </a:r>
            <a:r>
              <a:rPr lang="en-US" sz="3400" dirty="0" smtClean="0"/>
              <a:t>of your group.</a:t>
            </a:r>
          </a:p>
          <a:p>
            <a:r>
              <a:rPr lang="en-US" sz="3400" dirty="0" smtClean="0"/>
              <a:t>As </a:t>
            </a:r>
            <a:r>
              <a:rPr lang="en-US" sz="3400" dirty="0"/>
              <a:t>you are brainstorming </a:t>
            </a:r>
            <a:r>
              <a:rPr lang="en-US" sz="3400" dirty="0" smtClean="0"/>
              <a:t>ideas</a:t>
            </a:r>
            <a:r>
              <a:rPr lang="en-US" sz="3400" dirty="0"/>
              <a:t>, write </a:t>
            </a:r>
            <a:r>
              <a:rPr lang="en-US" sz="3400" dirty="0" smtClean="0"/>
              <a:t>down </a:t>
            </a:r>
            <a:r>
              <a:rPr lang="en-US" sz="3400" dirty="0"/>
              <a:t>all ideas.  </a:t>
            </a:r>
            <a:endParaRPr lang="en-US" sz="3400" dirty="0" smtClean="0"/>
          </a:p>
          <a:p>
            <a:r>
              <a:rPr lang="en-US" sz="3400" dirty="0" smtClean="0"/>
              <a:t>Document any questions that come up that you can not answer.</a:t>
            </a:r>
          </a:p>
          <a:p>
            <a:r>
              <a:rPr lang="en-US" sz="3400" dirty="0" smtClean="0"/>
              <a:t>Then </a:t>
            </a:r>
            <a:r>
              <a:rPr lang="en-US" sz="3400" dirty="0"/>
              <a:t>get the group </a:t>
            </a:r>
            <a:r>
              <a:rPr lang="en-US" sz="3400" dirty="0" smtClean="0"/>
              <a:t>to determine the most important core values (or wording for the mission statement).  If there are disagreements, have the group vote.</a:t>
            </a:r>
          </a:p>
          <a:p>
            <a:r>
              <a:rPr lang="en-US" sz="3400" dirty="0" smtClean="0"/>
              <a:t>Goals.</a:t>
            </a:r>
          </a:p>
          <a:p>
            <a:pPr lvl="1"/>
            <a:r>
              <a:rPr lang="en-US" sz="3000" dirty="0" smtClean="0"/>
              <a:t>Session #1:  3-4 Core Values (can rank them if the group would like)</a:t>
            </a:r>
          </a:p>
          <a:p>
            <a:pPr lvl="1"/>
            <a:r>
              <a:rPr lang="en-US" sz="3000" dirty="0" smtClean="0"/>
              <a:t>Session #2:  One </a:t>
            </a:r>
            <a:r>
              <a:rPr lang="en-US" sz="3000" dirty="0" smtClean="0"/>
              <a:t>well worded mission statement.  </a:t>
            </a:r>
            <a:endParaRPr lang="en-US" sz="3000" dirty="0" smtClean="0"/>
          </a:p>
          <a:p>
            <a:pPr lvl="1"/>
            <a:r>
              <a:rPr lang="en-US" sz="3000" dirty="0" smtClean="0"/>
              <a:t>Be </a:t>
            </a:r>
            <a:r>
              <a:rPr lang="en-US" sz="3000" dirty="0" smtClean="0"/>
              <a:t>sure these are documented well on the flip chart.</a:t>
            </a:r>
          </a:p>
          <a:p>
            <a:r>
              <a:rPr lang="en-US" sz="3400" dirty="0" smtClean="0"/>
              <a:t>Close the session by ensuring the group is aligned on the outcomes and thank everyone for participation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77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37661E1-B247-3E45-9545-D9E1DD850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9447" y="622300"/>
            <a:ext cx="8597553" cy="4572000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LCR Visioning</a:t>
            </a:r>
            <a:br>
              <a:rPr lang="en-US" sz="6000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>Core Values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7" y="127790"/>
            <a:ext cx="1625600" cy="1285480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06299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FDEE80-FB14-3242-A8DE-0BA497D4C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018"/>
            <a:ext cx="109728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Core Values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9F7F2DB-E988-384E-B566-6158EBF8E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73018"/>
            <a:ext cx="10972800" cy="517477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3400" b="1" dirty="0" smtClean="0"/>
              <a:t>  What are core values?  </a:t>
            </a:r>
          </a:p>
          <a:p>
            <a:pPr marL="457200" indent="-228600"/>
            <a:r>
              <a:rPr lang="en-US" sz="3500" dirty="0" smtClean="0"/>
              <a:t>Our essence; our identity.  </a:t>
            </a:r>
          </a:p>
          <a:p>
            <a:pPr marL="457200" indent="-228600"/>
            <a:r>
              <a:rPr lang="en-US" sz="3500" dirty="0" smtClean="0"/>
              <a:t>Anything that you value when taking action or making a decision</a:t>
            </a:r>
          </a:p>
          <a:p>
            <a:pPr marL="457200" indent="-228600"/>
            <a:r>
              <a:rPr lang="en-US" sz="3500" dirty="0" smtClean="0"/>
              <a:t>Driving questions to define core values:</a:t>
            </a:r>
          </a:p>
          <a:p>
            <a:pPr marL="857250" lvl="1" indent="-228600"/>
            <a:r>
              <a:rPr lang="en-US" sz="3100" dirty="0" smtClean="0"/>
              <a:t>What makes our church different from other churches, in a positive way?  </a:t>
            </a:r>
          </a:p>
          <a:p>
            <a:pPr marL="857250" lvl="1" indent="-228600"/>
            <a:r>
              <a:rPr lang="en-US" sz="3100" dirty="0" smtClean="0"/>
              <a:t>Which decisions, past or present, have defined us in a positive way?</a:t>
            </a:r>
          </a:p>
          <a:p>
            <a:pPr marL="457200" indent="-228600"/>
            <a:r>
              <a:rPr lang="en-US" sz="3500" dirty="0" smtClean="0"/>
              <a:t>Core </a:t>
            </a:r>
            <a:r>
              <a:rPr lang="en-US" sz="3500" dirty="0"/>
              <a:t>values are </a:t>
            </a:r>
            <a:r>
              <a:rPr lang="en-US" sz="3500" i="1" u="sng" dirty="0"/>
              <a:t>not</a:t>
            </a:r>
            <a:r>
              <a:rPr lang="en-US" sz="3500" dirty="0"/>
              <a:t> the same as our </a:t>
            </a:r>
            <a:r>
              <a:rPr lang="en-US" sz="3500" dirty="0" smtClean="0"/>
              <a:t>beliefs </a:t>
            </a:r>
            <a:r>
              <a:rPr lang="en-US" sz="3500" dirty="0"/>
              <a:t>or our </a:t>
            </a:r>
            <a:r>
              <a:rPr lang="en-US" sz="3500" dirty="0" smtClean="0"/>
              <a:t>aspirations.</a:t>
            </a:r>
          </a:p>
          <a:p>
            <a:pPr marL="457200" indent="-228600"/>
            <a:r>
              <a:rPr lang="en-US" sz="3500" dirty="0" smtClean="0"/>
              <a:t>Core values focus on our identity </a:t>
            </a:r>
            <a:r>
              <a:rPr lang="en-US" sz="3500" dirty="0" smtClean="0"/>
              <a:t>today and are the </a:t>
            </a:r>
            <a:r>
              <a:rPr lang="en-US" sz="3500" b="1" dirty="0" smtClean="0"/>
              <a:t>corner stones for our </a:t>
            </a:r>
            <a:r>
              <a:rPr lang="en-US" sz="3500" b="1" dirty="0" smtClean="0"/>
              <a:t>vision for tomorrow.</a:t>
            </a:r>
            <a:endParaRPr lang="en-US" sz="3500" b="1" dirty="0"/>
          </a:p>
          <a:p>
            <a:pPr marL="457200" indent="-228600"/>
            <a:endParaRPr lang="en-US" sz="1300" dirty="0" smtClean="0"/>
          </a:p>
          <a:p>
            <a:pPr marL="228600" indent="0">
              <a:buNone/>
            </a:pPr>
            <a:endParaRPr lang="en-US" sz="1400" dirty="0"/>
          </a:p>
          <a:p>
            <a:pPr marL="228600" indent="0">
              <a:buNone/>
            </a:pPr>
            <a:r>
              <a:rPr lang="en-US" sz="3400" b="1" dirty="0" smtClean="0"/>
              <a:t>TASK:</a:t>
            </a:r>
          </a:p>
          <a:p>
            <a:pPr marL="685800" indent="-457200">
              <a:buFont typeface="Wingdings" pitchFamily="2" charset="2"/>
              <a:buChar char="Ø"/>
            </a:pPr>
            <a:r>
              <a:rPr lang="en-US" sz="3400" dirty="0" smtClean="0"/>
              <a:t>List </a:t>
            </a:r>
            <a:r>
              <a:rPr lang="en-US" sz="3400" dirty="0" smtClean="0"/>
              <a:t>ALL ideas</a:t>
            </a:r>
          </a:p>
          <a:p>
            <a:pPr marL="685800" indent="-457200">
              <a:buFont typeface="Wingdings" pitchFamily="2" charset="2"/>
              <a:buChar char="Ø"/>
            </a:pPr>
            <a:r>
              <a:rPr lang="en-US" sz="3400" dirty="0" smtClean="0"/>
              <a:t>Star or rank the top </a:t>
            </a:r>
            <a:r>
              <a:rPr lang="en-US" sz="3400" dirty="0" smtClean="0"/>
              <a:t>3-4 </a:t>
            </a:r>
            <a:r>
              <a:rPr lang="en-US" sz="3400" dirty="0" smtClean="0"/>
              <a:t>core values from this group. 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0115544" y="117154"/>
            <a:ext cx="1968500" cy="1417782"/>
            <a:chOff x="7023048" y="322118"/>
            <a:chExt cx="4559352" cy="3647482"/>
          </a:xfrm>
        </p:grpSpPr>
        <p:pic>
          <p:nvPicPr>
            <p:cNvPr id="4" name="Content Placeholder 3" descr="Diagram&#10;&#10;Description automatically generated">
              <a:extLst>
                <a:ext uri="{FF2B5EF4-FFF2-40B4-BE49-F238E27FC236}">
                  <a16:creationId xmlns:a16="http://schemas.microsoft.com/office/drawing/2014/main" xmlns="" id="{BF1509FC-D5DA-6849-A270-ADAF58599F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23048" y="322118"/>
              <a:ext cx="4559352" cy="3647482"/>
            </a:xfrm>
            <a:prstGeom prst="rect">
              <a:avLst/>
            </a:prstGeom>
            <a:noFill/>
          </p:spPr>
        </p:pic>
        <p:sp>
          <p:nvSpPr>
            <p:cNvPr id="6" name="Rounded Rectangle 5"/>
            <p:cNvSpPr/>
            <p:nvPr/>
          </p:nvSpPr>
          <p:spPr>
            <a:xfrm rot="3120000">
              <a:off x="7627750" y="2316357"/>
              <a:ext cx="1456938" cy="457200"/>
            </a:xfrm>
            <a:prstGeom prst="roundRect">
              <a:avLst/>
            </a:prstGeom>
            <a:solidFill>
              <a:srgbClr val="BEC637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ounded Rectangle 6"/>
            <p:cNvSpPr/>
            <p:nvPr/>
          </p:nvSpPr>
          <p:spPr>
            <a:xfrm rot="-2520000">
              <a:off x="9499600" y="2485551"/>
              <a:ext cx="1193800" cy="464943"/>
            </a:xfrm>
            <a:prstGeom prst="roundRect">
              <a:avLst/>
            </a:prstGeom>
            <a:solidFill>
              <a:srgbClr val="FF9966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30928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3FDEE80-FB14-3242-A8DE-0BA497D4C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938"/>
            <a:ext cx="10972800" cy="1143000"/>
          </a:xfrm>
        </p:spPr>
        <p:txBody>
          <a:bodyPr/>
          <a:lstStyle/>
          <a:p>
            <a:r>
              <a:rPr lang="en-US" b="1" dirty="0"/>
              <a:t>NEXT STEPS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9F7F2DB-E988-384E-B566-6158EBF8E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50938"/>
            <a:ext cx="10515600" cy="5196853"/>
          </a:xfrm>
        </p:spPr>
        <p:txBody>
          <a:bodyPr>
            <a:normAutofit fontScale="92500" lnSpcReduction="20000"/>
          </a:bodyPr>
          <a:lstStyle/>
          <a:p>
            <a:r>
              <a:rPr lang="en-US" sz="3400" dirty="0" smtClean="0"/>
              <a:t>The taskforce will combine </a:t>
            </a:r>
            <a:r>
              <a:rPr lang="en-US" sz="3400" dirty="0" smtClean="0"/>
              <a:t>Core Values from all the groups into one list </a:t>
            </a:r>
            <a:r>
              <a:rPr lang="en-US" sz="3400" dirty="0" smtClean="0"/>
              <a:t>of </a:t>
            </a:r>
            <a:r>
              <a:rPr lang="en-US" sz="3400" dirty="0" smtClean="0"/>
              <a:t>4-5 core values.</a:t>
            </a:r>
          </a:p>
          <a:p>
            <a:pPr marL="0" indent="0">
              <a:buNone/>
            </a:pPr>
            <a:endParaRPr lang="en-US" sz="1800" dirty="0" smtClean="0"/>
          </a:p>
          <a:p>
            <a:r>
              <a:rPr lang="en-US" sz="3400" dirty="0" smtClean="0"/>
              <a:t>Gather to create and combine mission statements</a:t>
            </a:r>
          </a:p>
          <a:p>
            <a:endParaRPr lang="en-US" sz="1800" dirty="0"/>
          </a:p>
          <a:p>
            <a:r>
              <a:rPr lang="en-US" sz="3400" dirty="0" smtClean="0"/>
              <a:t>Present to LCR’s Visioning </a:t>
            </a:r>
            <a:r>
              <a:rPr lang="en-US" sz="3400" dirty="0" smtClean="0"/>
              <a:t>Team for use in the next phase</a:t>
            </a:r>
            <a:endParaRPr lang="en-US" sz="3400" dirty="0" smtClean="0"/>
          </a:p>
          <a:p>
            <a:endParaRPr lang="en-US" sz="1800" dirty="0" smtClean="0"/>
          </a:p>
          <a:p>
            <a:r>
              <a:rPr lang="en-US" sz="3400" dirty="0" smtClean="0"/>
              <a:t>Communicate </a:t>
            </a:r>
            <a:r>
              <a:rPr lang="en-US" sz="3400" dirty="0" smtClean="0"/>
              <a:t>back to </a:t>
            </a:r>
            <a:r>
              <a:rPr lang="en-US" sz="3400" dirty="0" smtClean="0"/>
              <a:t>the </a:t>
            </a:r>
            <a:r>
              <a:rPr lang="en-US" sz="3400" dirty="0" smtClean="0"/>
              <a:t>congregation on Sept 11th</a:t>
            </a:r>
            <a:endParaRPr lang="en-US" sz="3400" dirty="0" smtClean="0"/>
          </a:p>
          <a:p>
            <a:endParaRPr lang="en-US" sz="1800" dirty="0" smtClean="0"/>
          </a:p>
          <a:p>
            <a:r>
              <a:rPr lang="en-US" sz="3400" dirty="0" smtClean="0"/>
              <a:t>Begin working on Strategy and Vision in </a:t>
            </a:r>
            <a:r>
              <a:rPr lang="en-US" sz="3400" dirty="0" smtClean="0"/>
              <a:t>September</a:t>
            </a:r>
          </a:p>
          <a:p>
            <a:pPr marL="0" indent="0">
              <a:buNone/>
            </a:pPr>
            <a:endParaRPr lang="en-US" sz="3400" dirty="0" smtClean="0"/>
          </a:p>
          <a:p>
            <a:r>
              <a:rPr lang="en-US" sz="3400" b="1" dirty="0"/>
              <a:t>Thank you for your thoughts and time</a:t>
            </a:r>
            <a:r>
              <a:rPr lang="en-US" sz="3400" b="1" dirty="0" smtClean="0"/>
              <a:t>!</a:t>
            </a:r>
            <a:endParaRPr lang="en-US" sz="3400" b="1" dirty="0"/>
          </a:p>
        </p:txBody>
      </p:sp>
      <p:pic>
        <p:nvPicPr>
          <p:cNvPr id="6" name="Content Placeholder 3" descr="Diagram&#10;&#10;Description automatically generated">
            <a:extLst>
              <a:ext uri="{FF2B5EF4-FFF2-40B4-BE49-F238E27FC236}">
                <a16:creationId xmlns="" xmlns:a16="http://schemas.microsoft.com/office/drawing/2014/main" id="{BF1509FC-D5DA-6849-A270-ADAF58599F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3200" y="96827"/>
            <a:ext cx="1809763" cy="14478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2084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37661E1-B247-3E45-9545-D9E1DD850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9447" y="622300"/>
            <a:ext cx="8597553" cy="4572000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LCR Visioning</a:t>
            </a:r>
            <a:br>
              <a:rPr lang="en-US" sz="6000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>Mission Statement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7" y="127790"/>
            <a:ext cx="1625600" cy="1285480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63298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FDEE80-FB14-3242-A8DE-0BA497D4C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618"/>
            <a:ext cx="109728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Mission</a:t>
            </a:r>
            <a:r>
              <a:rPr lang="en-US" b="1" dirty="0"/>
              <a:t> </a:t>
            </a:r>
            <a:r>
              <a:rPr lang="en-US" b="1" dirty="0" smtClean="0"/>
              <a:t>Statement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9F7F2DB-E988-384E-B566-6158EBF8E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6140"/>
            <a:ext cx="10744200" cy="516165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400" b="1" dirty="0" smtClean="0"/>
              <a:t>  What is our Mission?  </a:t>
            </a:r>
          </a:p>
          <a:p>
            <a:pPr marL="457200" indent="-228600"/>
            <a:r>
              <a:rPr lang="en-US" sz="2800" b="1" dirty="0" smtClean="0">
                <a:solidFill>
                  <a:srgbClr val="0070C0"/>
                </a:solidFill>
                <a:latin typeface="+mn-lt"/>
                <a:cs typeface="+mn-cs"/>
              </a:rPr>
              <a:t>Why do we exist?  </a:t>
            </a:r>
            <a:r>
              <a:rPr lang="en-US" sz="2800" dirty="0" smtClean="0">
                <a:latin typeface="+mn-lt"/>
                <a:cs typeface="+mn-cs"/>
              </a:rPr>
              <a:t>What do we do better than others?</a:t>
            </a:r>
          </a:p>
          <a:p>
            <a:pPr marL="457200" indent="-228600"/>
            <a:r>
              <a:rPr lang="en-US" sz="2800" b="1" dirty="0" smtClean="0">
                <a:solidFill>
                  <a:srgbClr val="0070C0"/>
                </a:solidFill>
                <a:latin typeface="+mn-lt"/>
                <a:cs typeface="+mn-cs"/>
              </a:rPr>
              <a:t>Who is our beneficiary?  </a:t>
            </a:r>
            <a:r>
              <a:rPr lang="en-US" sz="2800" dirty="0" smtClean="0">
                <a:latin typeface="+mn-lt"/>
                <a:cs typeface="+mn-cs"/>
              </a:rPr>
              <a:t>This is typically not “inside” the church.  Who can we reach or serve better then others in our local community?</a:t>
            </a:r>
          </a:p>
          <a:p>
            <a:pPr marL="457200" indent="-228600"/>
            <a:r>
              <a:rPr lang="en-US" sz="2800" b="1" dirty="0" smtClean="0">
                <a:solidFill>
                  <a:srgbClr val="0070C0"/>
                </a:solidFill>
                <a:latin typeface="+mn-lt"/>
                <a:cs typeface="+mn-cs"/>
              </a:rPr>
              <a:t>What is our objective or desired result?  </a:t>
            </a:r>
            <a:r>
              <a:rPr lang="en-US" sz="2800" dirty="0" smtClean="0">
                <a:latin typeface="+mn-lt"/>
                <a:cs typeface="+mn-cs"/>
              </a:rPr>
              <a:t>What difference would we like to see in 10 years?</a:t>
            </a:r>
            <a:endParaRPr lang="en-US" sz="2800" b="1" dirty="0" smtClean="0">
              <a:solidFill>
                <a:srgbClr val="0070C0"/>
              </a:solidFill>
              <a:latin typeface="+mn-lt"/>
              <a:cs typeface="+mn-cs"/>
            </a:endParaRPr>
          </a:p>
          <a:p>
            <a:pPr marL="457200" indent="-228600"/>
            <a:r>
              <a:rPr lang="en-US" sz="2800" dirty="0" smtClean="0">
                <a:latin typeface="+mn-lt"/>
                <a:cs typeface="+mn-cs"/>
              </a:rPr>
              <a:t>State the mission </a:t>
            </a:r>
            <a:r>
              <a:rPr lang="en-US" sz="2800" u="sng" dirty="0" smtClean="0">
                <a:latin typeface="+mn-lt"/>
                <a:cs typeface="+mn-cs"/>
              </a:rPr>
              <a:t>10 words or less</a:t>
            </a:r>
          </a:p>
          <a:p>
            <a:pPr marL="457200" indent="-228600"/>
            <a:r>
              <a:rPr lang="en-US" sz="2800" dirty="0" smtClean="0">
                <a:latin typeface="+mn-lt"/>
                <a:cs typeface="+mn-cs"/>
              </a:rPr>
              <a:t>Does it help us say no to good things?  Help making the “hard” decision on how our resources will be used (</a:t>
            </a:r>
            <a:r>
              <a:rPr lang="en-US" sz="2800" dirty="0" smtClean="0">
                <a:latin typeface="+mn-lt"/>
                <a:cs typeface="+mn-cs"/>
              </a:rPr>
              <a:t>volunteer time, dollars, </a:t>
            </a:r>
            <a:r>
              <a:rPr lang="en-US" sz="2800" dirty="0" smtClean="0">
                <a:latin typeface="+mn-lt"/>
                <a:cs typeface="+mn-cs"/>
              </a:rPr>
              <a:t>etc.)</a:t>
            </a:r>
          </a:p>
          <a:p>
            <a:pPr marL="228600" indent="0">
              <a:buNone/>
            </a:pPr>
            <a:endParaRPr lang="en-US" sz="1500" dirty="0"/>
          </a:p>
          <a:p>
            <a:pPr marL="228600" indent="0">
              <a:buNone/>
            </a:pPr>
            <a:r>
              <a:rPr lang="en-US" sz="3400" b="1" dirty="0" smtClean="0"/>
              <a:t>TASK:</a:t>
            </a:r>
          </a:p>
          <a:p>
            <a:pPr marL="685800" indent="-457200">
              <a:buFont typeface="Wingdings" pitchFamily="2" charset="2"/>
              <a:buChar char="Ø"/>
            </a:pPr>
            <a:r>
              <a:rPr lang="en-US" sz="3400" dirty="0" smtClean="0"/>
              <a:t>Develop a mission statement keeping in mind the core values we identified</a:t>
            </a:r>
          </a:p>
          <a:p>
            <a:pPr lvl="2"/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0100596" y="113323"/>
            <a:ext cx="1968500" cy="1417782"/>
            <a:chOff x="7023048" y="322118"/>
            <a:chExt cx="4559352" cy="3647482"/>
          </a:xfrm>
        </p:grpSpPr>
        <p:pic>
          <p:nvPicPr>
            <p:cNvPr id="4" name="Content Placeholder 3" descr="Diagram&#10;&#10;Description automatically generated">
              <a:extLst>
                <a:ext uri="{FF2B5EF4-FFF2-40B4-BE49-F238E27FC236}">
                  <a16:creationId xmlns:a16="http://schemas.microsoft.com/office/drawing/2014/main" xmlns="" id="{BF1509FC-D5DA-6849-A270-ADAF58599F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23048" y="322118"/>
              <a:ext cx="4559352" cy="3647482"/>
            </a:xfrm>
            <a:prstGeom prst="rect">
              <a:avLst/>
            </a:prstGeom>
            <a:noFill/>
          </p:spPr>
        </p:pic>
        <p:sp>
          <p:nvSpPr>
            <p:cNvPr id="6" name="Rounded Rectangle 5"/>
            <p:cNvSpPr/>
            <p:nvPr/>
          </p:nvSpPr>
          <p:spPr>
            <a:xfrm rot="3120000">
              <a:off x="7627750" y="2316357"/>
              <a:ext cx="1456938" cy="457200"/>
            </a:xfrm>
            <a:prstGeom prst="roundRect">
              <a:avLst/>
            </a:prstGeom>
            <a:solidFill>
              <a:srgbClr val="BEC637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ounded Rectangle 6"/>
            <p:cNvSpPr/>
            <p:nvPr/>
          </p:nvSpPr>
          <p:spPr>
            <a:xfrm rot="-2520000">
              <a:off x="9499600" y="2485551"/>
              <a:ext cx="1193800" cy="464943"/>
            </a:xfrm>
            <a:prstGeom prst="roundRect">
              <a:avLst/>
            </a:prstGeom>
            <a:solidFill>
              <a:srgbClr val="FF9966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75863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FDEE80-FB14-3242-A8DE-0BA497D4C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938"/>
            <a:ext cx="10972800" cy="1143000"/>
          </a:xfrm>
        </p:spPr>
        <p:txBody>
          <a:bodyPr/>
          <a:lstStyle/>
          <a:p>
            <a:r>
              <a:rPr lang="en-US" b="1" dirty="0"/>
              <a:t>NEXT STEPS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9F7F2DB-E988-384E-B566-6158EBF8E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4000"/>
            <a:ext cx="10985500" cy="4823791"/>
          </a:xfrm>
        </p:spPr>
        <p:txBody>
          <a:bodyPr>
            <a:normAutofit lnSpcReduction="10000"/>
          </a:bodyPr>
          <a:lstStyle/>
          <a:p>
            <a:r>
              <a:rPr lang="en-US" sz="3400" dirty="0" smtClean="0"/>
              <a:t>The taskforce will combine all the group’s mission statements into one mission statement.</a:t>
            </a:r>
            <a:endParaRPr lang="en-US" sz="3400" dirty="0" smtClean="0"/>
          </a:p>
          <a:p>
            <a:endParaRPr lang="en-US" sz="1800" dirty="0"/>
          </a:p>
          <a:p>
            <a:r>
              <a:rPr lang="en-US" sz="3400" dirty="0" smtClean="0"/>
              <a:t>Present to LCR’s Visioning </a:t>
            </a:r>
            <a:r>
              <a:rPr lang="en-US" sz="3400" dirty="0" smtClean="0"/>
              <a:t>Team for use in the next phase</a:t>
            </a:r>
            <a:endParaRPr lang="en-US" sz="3400" dirty="0" smtClean="0"/>
          </a:p>
          <a:p>
            <a:endParaRPr lang="en-US" sz="1800" dirty="0" smtClean="0"/>
          </a:p>
          <a:p>
            <a:r>
              <a:rPr lang="en-US" sz="3400" dirty="0" smtClean="0"/>
              <a:t>Communicate </a:t>
            </a:r>
            <a:r>
              <a:rPr lang="en-US" sz="3400" dirty="0" smtClean="0"/>
              <a:t>back to </a:t>
            </a:r>
            <a:r>
              <a:rPr lang="en-US" sz="3400" dirty="0" smtClean="0"/>
              <a:t>the </a:t>
            </a:r>
            <a:r>
              <a:rPr lang="en-US" sz="3400" dirty="0" smtClean="0"/>
              <a:t>congregation on Sept 11th</a:t>
            </a:r>
            <a:endParaRPr lang="en-US" sz="3400" dirty="0" smtClean="0"/>
          </a:p>
          <a:p>
            <a:endParaRPr lang="en-US" sz="1800" dirty="0" smtClean="0"/>
          </a:p>
          <a:p>
            <a:r>
              <a:rPr lang="en-US" sz="3400" dirty="0" smtClean="0"/>
              <a:t>Begin working on Strategy and Vision in </a:t>
            </a:r>
            <a:r>
              <a:rPr lang="en-US" sz="3400" dirty="0" smtClean="0"/>
              <a:t>September</a:t>
            </a:r>
          </a:p>
          <a:p>
            <a:endParaRPr lang="en-US" sz="3400" dirty="0"/>
          </a:p>
          <a:p>
            <a:r>
              <a:rPr lang="en-US" sz="3400" b="1" dirty="0" smtClean="0"/>
              <a:t>Thank you for your thoughts and time!</a:t>
            </a:r>
            <a:endParaRPr lang="en-US" sz="3400" b="1" dirty="0"/>
          </a:p>
        </p:txBody>
      </p:sp>
      <p:pic>
        <p:nvPicPr>
          <p:cNvPr id="6" name="Content Placeholder 3" descr="Diagram&#10;&#10;Description automatically generated">
            <a:extLst>
              <a:ext uri="{FF2B5EF4-FFF2-40B4-BE49-F238E27FC236}">
                <a16:creationId xmlns:a16="http://schemas.microsoft.com/office/drawing/2014/main" xmlns="" id="{BF1509FC-D5DA-6849-A270-ADAF58599F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3200" y="96827"/>
            <a:ext cx="1809763" cy="14478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35251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13488</TotalTime>
  <Words>1215</Words>
  <Application>Microsoft Office PowerPoint</Application>
  <PresentationFormat>Custom</PresentationFormat>
  <Paragraphs>166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Custom Design</vt:lpstr>
      <vt:lpstr>LCR Visioning  Facilitator Training</vt:lpstr>
      <vt:lpstr>Agenda</vt:lpstr>
      <vt:lpstr>Facilitator’s role</vt:lpstr>
      <vt:lpstr>Facilitator’s role (continued)</vt:lpstr>
      <vt:lpstr>A Facilitator is NOT….</vt:lpstr>
      <vt:lpstr>Common Challenges</vt:lpstr>
      <vt:lpstr>Facilitator Process</vt:lpstr>
      <vt:lpstr>Facilitation Day Logistics</vt:lpstr>
      <vt:lpstr>Actual Facilitation</vt:lpstr>
      <vt:lpstr>LCR Visioning  Core Values</vt:lpstr>
      <vt:lpstr>Core Values</vt:lpstr>
      <vt:lpstr>NEXT STEPS</vt:lpstr>
      <vt:lpstr>LCR Visioning  Mission Statement</vt:lpstr>
      <vt:lpstr>Mission Statement</vt:lpstr>
      <vt:lpstr>NEXT STEPS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 Osterhaus</dc:creator>
  <cp:lastModifiedBy>Dawn Jacobson</cp:lastModifiedBy>
  <cp:revision>210</cp:revision>
  <cp:lastPrinted>2022-06-13T23:03:53Z</cp:lastPrinted>
  <dcterms:created xsi:type="dcterms:W3CDTF">2021-12-04T12:00:59Z</dcterms:created>
  <dcterms:modified xsi:type="dcterms:W3CDTF">2022-06-18T22:50:27Z</dcterms:modified>
</cp:coreProperties>
</file>